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43" r:id="rId3"/>
    <p:sldId id="374" r:id="rId4"/>
    <p:sldId id="492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5" r:id="rId14"/>
    <p:sldId id="466" r:id="rId15"/>
    <p:sldId id="467" r:id="rId16"/>
    <p:sldId id="500" r:id="rId17"/>
    <p:sldId id="485" r:id="rId18"/>
    <p:sldId id="601" r:id="rId19"/>
    <p:sldId id="496" r:id="rId20"/>
    <p:sldId id="468" r:id="rId21"/>
    <p:sldId id="630" r:id="rId22"/>
    <p:sldId id="497" r:id="rId23"/>
    <p:sldId id="624" r:id="rId24"/>
    <p:sldId id="508" r:id="rId25"/>
    <p:sldId id="498" r:id="rId26"/>
    <p:sldId id="606" r:id="rId27"/>
    <p:sldId id="607" r:id="rId28"/>
    <p:sldId id="609" r:id="rId29"/>
    <p:sldId id="480" r:id="rId30"/>
    <p:sldId id="610" r:id="rId31"/>
    <p:sldId id="625" r:id="rId32"/>
    <p:sldId id="495" r:id="rId33"/>
    <p:sldId id="384" r:id="rId34"/>
    <p:sldId id="621" r:id="rId35"/>
    <p:sldId id="516" r:id="rId36"/>
    <p:sldId id="517" r:id="rId37"/>
    <p:sldId id="518" r:id="rId38"/>
    <p:sldId id="631" r:id="rId39"/>
    <p:sldId id="586" r:id="rId40"/>
    <p:sldId id="520" r:id="rId41"/>
    <p:sldId id="623" r:id="rId42"/>
    <p:sldId id="626" r:id="rId43"/>
    <p:sldId id="627" r:id="rId44"/>
    <p:sldId id="506" r:id="rId45"/>
    <p:sldId id="628" r:id="rId46"/>
    <p:sldId id="629" r:id="rId47"/>
    <p:sldId id="63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2CF1A1E-974C-4AD2-B5D9-5183BA2096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847BB3D5-95C2-4349-9255-2A3407547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7406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290E5827-CF32-41EF-91C2-197998543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34F10-64F4-4C94-B329-FEA04622F1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39445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rillist.com/entertainment/nation/the-netflix-priz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image" Target="../media/image580.png"/><Relationship Id="rId63" Type="http://schemas.openxmlformats.org/officeDocument/2006/relationships/slide" Target="slide11.xml"/><Relationship Id="rId68" Type="http://schemas.openxmlformats.org/officeDocument/2006/relationships/slide" Target="slide31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image" Target="../media/image45.svg"/><Relationship Id="rId58" Type="http://schemas.openxmlformats.org/officeDocument/2006/relationships/slide" Target="slide40.xml"/><Relationship Id="rId74" Type="http://schemas.openxmlformats.org/officeDocument/2006/relationships/slide" Target="slide34.xml"/><Relationship Id="rId79" Type="http://schemas.openxmlformats.org/officeDocument/2006/relationships/slide" Target="slide41.xml"/><Relationship Id="rId5" Type="http://schemas.openxmlformats.org/officeDocument/2006/relationships/tags" Target="../tags/tag5.xml"/><Relationship Id="rId61" Type="http://schemas.openxmlformats.org/officeDocument/2006/relationships/slide" Target="slide10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slideLayout" Target="../slideLayouts/slideLayout12.xml"/><Relationship Id="rId48" Type="http://schemas.openxmlformats.org/officeDocument/2006/relationships/image" Target="../media/image40.png"/><Relationship Id="rId56" Type="http://schemas.openxmlformats.org/officeDocument/2006/relationships/slide" Target="slide29.xml"/><Relationship Id="rId64" Type="http://schemas.openxmlformats.org/officeDocument/2006/relationships/slide" Target="slide12.xml"/><Relationship Id="rId69" Type="http://schemas.openxmlformats.org/officeDocument/2006/relationships/slide" Target="slide17.xml"/><Relationship Id="rId77" Type="http://schemas.openxmlformats.org/officeDocument/2006/relationships/slide" Target="slide39.xml"/><Relationship Id="rId8" Type="http://schemas.openxmlformats.org/officeDocument/2006/relationships/tags" Target="../tags/tag8.xml"/><Relationship Id="rId51" Type="http://schemas.openxmlformats.org/officeDocument/2006/relationships/image" Target="../media/image43.svg"/><Relationship Id="rId72" Type="http://schemas.openxmlformats.org/officeDocument/2006/relationships/slide" Target="slide35.xml"/><Relationship Id="rId80" Type="http://schemas.openxmlformats.org/officeDocument/2006/relationships/slide" Target="slide4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image" Target="../media/image39.png"/><Relationship Id="rId59" Type="http://schemas.openxmlformats.org/officeDocument/2006/relationships/slide" Target="slide8.xml"/><Relationship Id="rId67" Type="http://schemas.openxmlformats.org/officeDocument/2006/relationships/slide" Target="slide30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slide" Target="slide27.xml"/><Relationship Id="rId62" Type="http://schemas.openxmlformats.org/officeDocument/2006/relationships/slide" Target="slide44.xml"/><Relationship Id="rId70" Type="http://schemas.openxmlformats.org/officeDocument/2006/relationships/slide" Target="slide18.xml"/><Relationship Id="rId75" Type="http://schemas.openxmlformats.org/officeDocument/2006/relationships/slide" Target="slide1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image" Target="../media/image41.svg"/><Relationship Id="rId57" Type="http://schemas.openxmlformats.org/officeDocument/2006/relationships/slide" Target="slide5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notesSlide" Target="../notesSlides/notesSlide1.xml"/><Relationship Id="rId52" Type="http://schemas.openxmlformats.org/officeDocument/2006/relationships/image" Target="../media/image44.png"/><Relationship Id="rId60" Type="http://schemas.openxmlformats.org/officeDocument/2006/relationships/slide" Target="slide9.xml"/><Relationship Id="rId65" Type="http://schemas.openxmlformats.org/officeDocument/2006/relationships/slide" Target="slide13.xml"/><Relationship Id="rId73" Type="http://schemas.openxmlformats.org/officeDocument/2006/relationships/slide" Target="slide33.xml"/><Relationship Id="rId78" Type="http://schemas.openxmlformats.org/officeDocument/2006/relationships/slide" Target="slide16.xml"/><Relationship Id="rId81" Type="http://schemas.openxmlformats.org/officeDocument/2006/relationships/slide" Target="slide4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image" Target="../media/image42.png"/><Relationship Id="rId55" Type="http://schemas.openxmlformats.org/officeDocument/2006/relationships/slide" Target="slide28.xml"/><Relationship Id="rId76" Type="http://schemas.openxmlformats.org/officeDocument/2006/relationships/slide" Target="slide37.xml"/><Relationship Id="rId7" Type="http://schemas.openxmlformats.org/officeDocument/2006/relationships/tags" Target="../tags/tag7.xml"/><Relationship Id="rId71" Type="http://schemas.openxmlformats.org/officeDocument/2006/relationships/slide" Target="slide19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image" Target="../media/image38.png"/><Relationship Id="rId66" Type="http://schemas.openxmlformats.org/officeDocument/2006/relationships/slide" Target="slide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 Regression Trees and Random Forests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 (Chapman University Argyros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16796-3803-4DC0-A58F-41092014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4" b="1451"/>
          <a:stretch/>
        </p:blipFill>
        <p:spPr>
          <a:xfrm>
            <a:off x="1265697" y="935405"/>
            <a:ext cx="7676826" cy="5420945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0013" y="1399826"/>
            <a:ext cx="2983424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Only linear classification rules are allowed, e.g. year &gt; 10</a:t>
            </a:r>
          </a:p>
        </p:txBody>
      </p:sp>
    </p:spTree>
    <p:extLst>
      <p:ext uri="{BB962C8B-B14F-4D97-AF65-F5344CB8AC3E}">
        <p14:creationId xmlns:p14="http://schemas.microsoft.com/office/powerpoint/2010/main" val="231483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A10DDB4-057E-4419-A01D-41FFBDA9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8" y="992080"/>
            <a:ext cx="7153200" cy="487383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-169839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Regression Trees are Constructed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5585917"/>
            <a:ext cx="10918306" cy="1126315"/>
          </a:xfrm>
        </p:spPr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Every variable and every split is consider.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Chosen split is one which maximizes separation of high and low salaries: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Split 1: years &gt; 4.5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B25EF6-01A0-1F49-831C-9E1A36D9F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13" y="1120257"/>
            <a:ext cx="4461484" cy="4146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B643E0-BC73-E342-8B14-3B94E7883BD5}"/>
              </a:ext>
            </a:extLst>
          </p:cNvPr>
          <p:cNvSpPr/>
          <p:nvPr/>
        </p:nvSpPr>
        <p:spPr>
          <a:xfrm>
            <a:off x="9415305" y="3860491"/>
            <a:ext cx="2562330" cy="14550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3839C-4BFE-FE45-9E14-CC14ECED676B}"/>
              </a:ext>
            </a:extLst>
          </p:cNvPr>
          <p:cNvSpPr/>
          <p:nvPr/>
        </p:nvSpPr>
        <p:spPr>
          <a:xfrm>
            <a:off x="7551032" y="3842781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split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819" y="1234804"/>
            <a:ext cx="3232688" cy="448407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1: years &gt; 4.5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Split 2: hits &gt; 117.5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4499875-B839-4D16-AC7D-D2B7A3EC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6" y="941351"/>
            <a:ext cx="7375452" cy="5298329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95BDB-6B84-2A4B-B610-07131039A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58" y="2810680"/>
            <a:ext cx="3689684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35544-C1D4-7F40-9AF2-BBA1789B92D7}"/>
              </a:ext>
            </a:extLst>
          </p:cNvPr>
          <p:cNvSpPr/>
          <p:nvPr/>
        </p:nvSpPr>
        <p:spPr>
          <a:xfrm>
            <a:off x="7811669" y="5346248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DF0C6-8C87-6B41-A1E3-744B882850E1}"/>
              </a:ext>
            </a:extLst>
          </p:cNvPr>
          <p:cNvSpPr/>
          <p:nvPr/>
        </p:nvSpPr>
        <p:spPr>
          <a:xfrm>
            <a:off x="9428013" y="5925389"/>
            <a:ext cx="1378299" cy="7452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2C1AAA-CB5A-E343-9E10-5511F7790FC0}"/>
              </a:ext>
            </a:extLst>
          </p:cNvPr>
          <p:cNvSpPr/>
          <p:nvPr/>
        </p:nvSpPr>
        <p:spPr>
          <a:xfrm>
            <a:off x="11064337" y="5925389"/>
            <a:ext cx="799828" cy="466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560B6-E2C1-3F44-A0F2-59DC21BC015F}"/>
              </a:ext>
            </a:extLst>
          </p:cNvPr>
          <p:cNvCxnSpPr>
            <a:cxnSpLocks/>
          </p:cNvCxnSpPr>
          <p:nvPr/>
        </p:nvCxnSpPr>
        <p:spPr>
          <a:xfrm>
            <a:off x="3969099" y="1586711"/>
            <a:ext cx="5220869" cy="13876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606CD-82C2-DF42-91C1-141817D78536}"/>
              </a:ext>
            </a:extLst>
          </p:cNvPr>
          <p:cNvCxnSpPr>
            <a:cxnSpLocks/>
          </p:cNvCxnSpPr>
          <p:nvPr/>
        </p:nvCxnSpPr>
        <p:spPr>
          <a:xfrm>
            <a:off x="7325248" y="3429000"/>
            <a:ext cx="2791914" cy="17648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9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687AAC4-1B63-4259-A486-047D07CC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572" y="1234804"/>
            <a:ext cx="4175936" cy="4484071"/>
          </a:xfrm>
        </p:spPr>
        <p:txBody>
          <a:bodyPr numCol="1">
            <a:no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Trees are read top-down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/>
              <a:t>Most important split is at top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Length represents how much within-cluster variance decreases from split 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 Years explains more variance than Hits for this tree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023ABF-A79B-4B04-B9E1-A86C765D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7772"/>
            <a:ext cx="6831080" cy="5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Tree Representation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3B2445-AD7D-4E2C-9086-9338841B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20" y="1126315"/>
            <a:ext cx="7810380" cy="5068333"/>
          </a:xfrm>
        </p:spPr>
      </p:pic>
    </p:spTree>
    <p:extLst>
      <p:ext uri="{BB962C8B-B14F-4D97-AF65-F5344CB8AC3E}">
        <p14:creationId xmlns:p14="http://schemas.microsoft.com/office/powerpoint/2010/main" val="377723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At the end of the tree are “</a:t>
                </a:r>
                <a:r>
                  <a:rPr lang="en-US" sz="2400" dirty="0" err="1"/>
                  <a:t>leafs</a:t>
                </a:r>
                <a:r>
                  <a:rPr lang="en-US" sz="2400" dirty="0"/>
                  <a:t>” (R1, R2, R3)</a:t>
                </a: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dirty="0"/>
                  <a:t>How do we predict using a tree? Using the training data we find the average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for all the observations in the leaf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𝑙𝑒𝑎𝑓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Any new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Xs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gets sorted into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leafs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and assigned the y average for that leaf: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𝑙𝑒𝑎𝑓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7735AA-0CCA-4272-A4E4-7A134070B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9100" y="1234804"/>
                <a:ext cx="4484408" cy="5121546"/>
              </a:xfrm>
              <a:blipFill>
                <a:blip r:embed="rId2"/>
                <a:stretch>
                  <a:fillRect l="-1690" t="-495" r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6AFDB6-36AE-4DF5-AD85-67A41C4F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804"/>
            <a:ext cx="7143648" cy="4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Predictions for Trees? “Leaf”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7735AA-0CCA-4272-A4E4-7A134070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255" y="5797342"/>
            <a:ext cx="10577059" cy="1025851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Leaf predictions are average values in each partition, 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C82D5C-ABA9-3948-8185-2418A8738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77" y="1126316"/>
            <a:ext cx="4196217" cy="3899746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2E1F66-BA4E-DF40-8847-7AB57CB9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491"/>
          <a:stretch/>
        </p:blipFill>
        <p:spPr>
          <a:xfrm>
            <a:off x="1156447" y="1194463"/>
            <a:ext cx="4939553" cy="4392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0773F-E85C-5D47-AEA8-C0D58EFF1B38}"/>
              </a:ext>
            </a:extLst>
          </p:cNvPr>
          <p:cNvSpPr/>
          <p:nvPr/>
        </p:nvSpPr>
        <p:spPr>
          <a:xfrm>
            <a:off x="582729" y="1126316"/>
            <a:ext cx="898478" cy="11263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3186E-4D71-B947-8ABC-F6657BDDE85D}"/>
              </a:ext>
            </a:extLst>
          </p:cNvPr>
          <p:cNvCxnSpPr>
            <a:cxnSpLocks/>
          </p:cNvCxnSpPr>
          <p:nvPr/>
        </p:nvCxnSpPr>
        <p:spPr>
          <a:xfrm>
            <a:off x="2589959" y="2441968"/>
            <a:ext cx="4241147" cy="16324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/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459B4-C58B-804F-ABBF-13CACE5C0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8" y="1890318"/>
                <a:ext cx="1424749" cy="672235"/>
              </a:xfrm>
              <a:prstGeom prst="rect">
                <a:avLst/>
              </a:prstGeom>
              <a:blipFill>
                <a:blip r:embed="rId4"/>
                <a:stretch>
                  <a:fillRect l="-20354" t="-144444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D0CF34-5F56-5045-B8FD-5892381555AD}"/>
              </a:ext>
            </a:extLst>
          </p:cNvPr>
          <p:cNvCxnSpPr>
            <a:cxnSpLocks/>
          </p:cNvCxnSpPr>
          <p:nvPr/>
        </p:nvCxnSpPr>
        <p:spPr>
          <a:xfrm>
            <a:off x="4935071" y="4040385"/>
            <a:ext cx="3348317" cy="5098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/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CECF73-1E10-BE41-B554-186EB9CE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18" y="3368150"/>
                <a:ext cx="1424749" cy="672235"/>
              </a:xfrm>
              <a:prstGeom prst="rect">
                <a:avLst/>
              </a:prstGeom>
              <a:blipFill>
                <a:blip r:embed="rId5"/>
                <a:stretch>
                  <a:fillRect l="-20354" t="-142593" r="-88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56C4BB-782C-8746-A547-9A4C1B1CC2E3}"/>
              </a:ext>
            </a:extLst>
          </p:cNvPr>
          <p:cNvCxnSpPr>
            <a:cxnSpLocks/>
          </p:cNvCxnSpPr>
          <p:nvPr/>
        </p:nvCxnSpPr>
        <p:spPr>
          <a:xfrm>
            <a:off x="5087471" y="2157997"/>
            <a:ext cx="4894729" cy="260273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/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1F30A-C7C8-A743-8171-13928D23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22" y="1664500"/>
                <a:ext cx="1424749" cy="672235"/>
              </a:xfrm>
              <a:prstGeom prst="rect">
                <a:avLst/>
              </a:prstGeom>
              <a:blipFill>
                <a:blip r:embed="rId6"/>
                <a:stretch>
                  <a:fillRect l="-21239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9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DA302B-619A-423F-82A5-E09F7F15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36" y="1014621"/>
            <a:ext cx="6085935" cy="584337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ctree</a:t>
            </a:r>
            <a:r>
              <a:rPr lang="en-US" sz="3200" dirty="0">
                <a:solidFill>
                  <a:schemeClr val="accent1"/>
                </a:solidFill>
              </a:rPr>
              <a:t>() function in package “</a:t>
            </a:r>
            <a:r>
              <a:rPr lang="en-US" sz="3200" dirty="0" err="1">
                <a:solidFill>
                  <a:schemeClr val="accent1"/>
                </a:solidFill>
              </a:rPr>
              <a:t>partykit</a:t>
            </a:r>
            <a:r>
              <a:rPr lang="en-US" sz="3200" dirty="0">
                <a:solidFill>
                  <a:schemeClr val="accent1"/>
                </a:solidFill>
              </a:rPr>
              <a:t>” to build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8227" y="201478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Estimate a tree model to predict titanic survival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F805A-64F1-497B-AA3E-FD5CCB2B6F5E}"/>
              </a:ext>
            </a:extLst>
          </p:cNvPr>
          <p:cNvSpPr txBox="1"/>
          <p:nvPr/>
        </p:nvSpPr>
        <p:spPr>
          <a:xfrm>
            <a:off x="6494472" y="1191651"/>
            <a:ext cx="558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ctree</a:t>
            </a:r>
            <a:r>
              <a:rPr lang="en-US" sz="2400" dirty="0"/>
              <a:t>() function estimates a regression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need: formula (Y and </a:t>
            </a:r>
            <a:r>
              <a:rPr lang="en-US" sz="2400" dirty="0" err="1"/>
              <a:t>Xs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A9EA8-6179-4EDD-BE15-FA39B0D49525}"/>
              </a:ext>
            </a:extLst>
          </p:cNvPr>
          <p:cNvSpPr txBox="1"/>
          <p:nvPr/>
        </p:nvSpPr>
        <p:spPr>
          <a:xfrm>
            <a:off x="6398219" y="5042375"/>
            <a:ext cx="5283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Raw model output isn’t the prettiest to read (but does show fitted model.)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65F55-904D-40E3-B539-EB00FC21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0" y="1283625"/>
            <a:ext cx="4870757" cy="1200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336DE7-47E1-4FBC-9EE1-6A7E4F80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0" y="2584265"/>
            <a:ext cx="5077326" cy="42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427F1-765C-4F89-84B6-2480B478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" y="1222872"/>
            <a:ext cx="7216680" cy="4970267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98227" y="88787"/>
            <a:ext cx="8660073" cy="695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 Fitted Regression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8852E-F712-3642-844A-09CE0D7E2C54}"/>
              </a:ext>
            </a:extLst>
          </p:cNvPr>
          <p:cNvSpPr txBox="1"/>
          <p:nvPr/>
        </p:nvSpPr>
        <p:spPr>
          <a:xfrm>
            <a:off x="7216048" y="784777"/>
            <a:ext cx="4500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split is shown at top with p-value with null hypothesis that split doesn’t increase class “separation”. Number of children is the most important variable, and p-value shows it improves model fit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1FDAF1-5737-9E4D-86F2-A96D7DB3B9B6}"/>
              </a:ext>
            </a:extLst>
          </p:cNvPr>
          <p:cNvCxnSpPr>
            <a:cxnSpLocks/>
          </p:cNvCxnSpPr>
          <p:nvPr/>
        </p:nvCxnSpPr>
        <p:spPr>
          <a:xfrm flipH="1">
            <a:off x="5574632" y="1222872"/>
            <a:ext cx="1641416" cy="25789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D403E9-C742-8644-B0F3-D32F3132661C}"/>
              </a:ext>
            </a:extLst>
          </p:cNvPr>
          <p:cNvSpPr txBox="1"/>
          <p:nvPr/>
        </p:nvSpPr>
        <p:spPr>
          <a:xfrm>
            <a:off x="7216048" y="2788839"/>
            <a:ext cx="4500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Second split is given by successive node. Computer access is the second most important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8F84DA-B24D-0F43-BB7D-DD55F8551FC9}"/>
              </a:ext>
            </a:extLst>
          </p:cNvPr>
          <p:cNvCxnSpPr>
            <a:cxnSpLocks/>
          </p:cNvCxnSpPr>
          <p:nvPr/>
        </p:nvCxnSpPr>
        <p:spPr>
          <a:xfrm flipH="1" flipV="1">
            <a:off x="6794306" y="2449410"/>
            <a:ext cx="421742" cy="49070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BB5AAA-DCFA-D94F-927A-4F675AFC70BD}"/>
              </a:ext>
            </a:extLst>
          </p:cNvPr>
          <p:cNvSpPr txBox="1"/>
          <p:nvPr/>
        </p:nvSpPr>
        <p:spPr>
          <a:xfrm>
            <a:off x="7216048" y="3869572"/>
            <a:ext cx="45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each “leaf” at the bottom the distribution plots for the outcome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B1A71-5590-B44F-95C7-A32F5D8BFAF5}"/>
              </a:ext>
            </a:extLst>
          </p:cNvPr>
          <p:cNvCxnSpPr>
            <a:cxnSpLocks/>
          </p:cNvCxnSpPr>
          <p:nvPr/>
        </p:nvCxnSpPr>
        <p:spPr>
          <a:xfrm flipH="1">
            <a:off x="7095980" y="4269682"/>
            <a:ext cx="339536" cy="60661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Regression Trees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Bagging and Ensemble Methods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Pruning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</p:spPr>
            <p:txBody>
              <a:bodyPr numCol="1">
                <a:normAutofit/>
              </a:bodyPr>
              <a:lstStyle/>
              <a:p>
                <a:r>
                  <a:rPr lang="en-US" dirty="0"/>
                  <a:t>How do we know when to stop splitting the data?</a:t>
                </a:r>
              </a:p>
              <a:p>
                <a:r>
                  <a:rPr lang="en-US" b="1" dirty="0"/>
                  <a:t>Trees with many splits can overfit the data</a:t>
                </a:r>
              </a:p>
              <a:p>
                <a:r>
                  <a:rPr lang="en-US" dirty="0"/>
                  <a:t>Solution is to grow a large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prune it to obtain a smaller sub-tree</a:t>
                </a: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FE6BF4B2-B059-4D67-A93B-D191FB71E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6429375" cy="4762833"/>
              </a:xfrm>
              <a:blipFill>
                <a:blip r:embed="rId2"/>
                <a:stretch>
                  <a:fillRect l="-1708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sky, outdoor, tree, person&#10;&#10;Description generated with very high confidence">
            <a:extLst>
              <a:ext uri="{FF2B5EF4-FFF2-40B4-BE49-F238E27FC236}">
                <a16:creationId xmlns:a16="http://schemas.microsoft.com/office/drawing/2014/main" id="{676DB39F-C186-4438-A04A-F9BA164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443331"/>
            <a:ext cx="4648200" cy="30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Regression Tree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2071DD-4B79-47A7-BCDE-94F56918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181100"/>
            <a:ext cx="7284465" cy="415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7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9350" y="288757"/>
            <a:ext cx="10784449" cy="104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 –Validate Our Titanic Data to Determine Optimal Tree Depth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34AEB-E5CF-4844-B36D-EBA2A71B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9" y="1685172"/>
            <a:ext cx="622935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4D994-19A5-4FAE-8A75-3CB715CA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067" y="2994674"/>
            <a:ext cx="5333134" cy="34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1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Bagging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9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CD0D7-1B80-D44C-BDA8-F7FB43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17" y="315321"/>
            <a:ext cx="7322566" cy="6406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AADE8-E6E3-7249-8816-94205C09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4" y="2126485"/>
            <a:ext cx="9413352" cy="3918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39ACD-4FBE-8B41-827C-233D3DF8401B}"/>
              </a:ext>
            </a:extLst>
          </p:cNvPr>
          <p:cNvSpPr/>
          <p:nvPr/>
        </p:nvSpPr>
        <p:spPr>
          <a:xfrm>
            <a:off x="2525819" y="6356350"/>
            <a:ext cx="72314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https://www.thrillist.com/entertainment/nation/the-netflix-prize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58DE15-51A1-4D46-910B-A43489AF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30" y="889795"/>
            <a:ext cx="8676824" cy="50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8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EB0A1E3-1F79-7B4B-89CB-7657C4B84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5012030" y="1128922"/>
            <a:ext cx="6940127" cy="46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winners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 descr="Image result for netflix prize">
            <a:extLst>
              <a:ext uri="{FF2B5EF4-FFF2-40B4-BE49-F238E27FC236}">
                <a16:creationId xmlns:a16="http://schemas.microsoft.com/office/drawing/2014/main" id="{AF7221F9-45CF-4E57-A189-6FFC7B2F0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 b="21592"/>
          <a:stretch/>
        </p:blipFill>
        <p:spPr bwMode="auto">
          <a:xfrm>
            <a:off x="134529" y="1687783"/>
            <a:ext cx="5356824" cy="27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6C12EB-A9DA-49F3-A81B-A2A8C16C62A6}"/>
              </a:ext>
            </a:extLst>
          </p:cNvPr>
          <p:cNvSpPr txBox="1">
            <a:spLocks/>
          </p:cNvSpPr>
          <p:nvPr/>
        </p:nvSpPr>
        <p:spPr>
          <a:xfrm>
            <a:off x="749125" y="5743217"/>
            <a:ext cx="9725025" cy="112631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 dirty="0"/>
              <a:t>Punchline: simple models beat out one very deep model</a:t>
            </a:r>
          </a:p>
        </p:txBody>
      </p:sp>
    </p:spTree>
    <p:extLst>
      <p:ext uri="{BB962C8B-B14F-4D97-AF65-F5344CB8AC3E}">
        <p14:creationId xmlns:p14="http://schemas.microsoft.com/office/powerpoint/2010/main" val="1969988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03D3604C-5B40-45D1-8E66-7FCF5CB0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 r="265"/>
          <a:stretch/>
        </p:blipFill>
        <p:spPr bwMode="auto">
          <a:xfrm>
            <a:off x="2061275" y="1901960"/>
            <a:ext cx="7772400" cy="51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5975" y="35646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Netflix prize conclusion: ensemble of simple methods beats one complex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7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Bagging is short for bootstrap aggregation</a:t>
                </a:r>
              </a:p>
              <a:p>
                <a:r>
                  <a:rPr lang="en-US" b="1" dirty="0"/>
                  <a:t>It’s a general purpose method for reducing variance in any machine learning method</a:t>
                </a:r>
              </a:p>
              <a:p>
                <a:endParaRPr lang="en-US" b="1" dirty="0"/>
              </a:p>
              <a:p>
                <a:r>
                  <a:rPr lang="en-US" dirty="0"/>
                  <a:t>With n independent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each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, the variance of the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)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We usually cannot do this because we don’t have multiple training datasets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4130"/>
                <a:ext cx="9725025" cy="4762833"/>
              </a:xfrm>
              <a:prstGeom prst="rect">
                <a:avLst/>
              </a:prstGeom>
              <a:blipFill>
                <a:blip r:embed="rId2"/>
                <a:stretch>
                  <a:fillRect l="-1129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9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Bagging (Bootstrap Aggregation)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bootstrap training datasets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Train method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bootstrapped data set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prediction model built using bootstrap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Repeat for every bootstrap sample, resulting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models,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sets of predictions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Once all bootstrap samples have models, average all predictions to obtain average prediction over the bootstrapped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Netflix prize intuition: average of many models will perform better than a single model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AC9A67B0-DA11-4300-A6AF-77FD720E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6316"/>
                <a:ext cx="9852212" cy="5595159"/>
              </a:xfrm>
              <a:prstGeom prst="rect">
                <a:avLst/>
              </a:prstGeom>
              <a:blipFill>
                <a:blip r:embed="rId2"/>
                <a:stretch>
                  <a:fillRect l="-1289" t="-2715" r="-1546" b="-1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Regression Trees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FF2D8-AA14-6E48-8D62-7C3ADB49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023" y="1010923"/>
            <a:ext cx="5824494" cy="292120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Out-of-bag error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30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838202" y="1414131"/>
            <a:ext cx="5750858" cy="432776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Recall that for each bootstrapped sample </a:t>
            </a:r>
            <a:r>
              <a:rPr lang="en-US" sz="2400" i="1" dirty="0"/>
              <a:t>b </a:t>
            </a:r>
            <a:r>
              <a:rPr lang="en-US" sz="2400" dirty="0"/>
              <a:t>is composed of a subset of the total training data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For each sample, the data not used to fit the model is referred to as </a:t>
            </a:r>
            <a:r>
              <a:rPr lang="en-US" sz="2400" b="1" dirty="0"/>
              <a:t>out-of-bag (OOB) observations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We can better approximate out of sample error by only using out-of-bag observations for model validation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4" name="Picture 3" descr="An orange and white cat sitting on a table&#10;&#10;Description generated with very high confidence">
            <a:extLst>
              <a:ext uri="{FF2B5EF4-FFF2-40B4-BE49-F238E27FC236}">
                <a16:creationId xmlns:a16="http://schemas.microsoft.com/office/drawing/2014/main" id="{70E4410F-E955-4883-8D84-56630CF0E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429120"/>
            <a:ext cx="2266397" cy="192723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2F187BE-42D6-6549-9889-FF61BF44C08E}"/>
              </a:ext>
            </a:extLst>
          </p:cNvPr>
          <p:cNvSpPr/>
          <p:nvPr/>
        </p:nvSpPr>
        <p:spPr>
          <a:xfrm>
            <a:off x="6640023" y="2444050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9CED609-5EBB-4847-BCCE-6653A9FE247E}"/>
              </a:ext>
            </a:extLst>
          </p:cNvPr>
          <p:cNvSpPr/>
          <p:nvPr/>
        </p:nvSpPr>
        <p:spPr>
          <a:xfrm>
            <a:off x="6640023" y="3449171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B0B54C1-496F-F647-9960-57A22ADB3BDC}"/>
              </a:ext>
            </a:extLst>
          </p:cNvPr>
          <p:cNvSpPr/>
          <p:nvPr/>
        </p:nvSpPr>
        <p:spPr>
          <a:xfrm>
            <a:off x="8491008" y="2958353"/>
            <a:ext cx="873637" cy="470647"/>
          </a:xfrm>
          <a:prstGeom prst="frame">
            <a:avLst>
              <a:gd name="adj1" fmla="val 43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Random Forests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6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32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A67B0-DA11-4300-A6AF-77FD720E5CD6}"/>
              </a:ext>
            </a:extLst>
          </p:cNvPr>
          <p:cNvSpPr txBox="1">
            <a:spLocks/>
          </p:cNvSpPr>
          <p:nvPr/>
        </p:nvSpPr>
        <p:spPr>
          <a:xfrm>
            <a:off x="582729" y="1144094"/>
            <a:ext cx="6853496" cy="50684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are a slight trick to bagging that highly improves predictive power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b="1" dirty="0"/>
              <a:t>Many trees do poorly because the stepwise greedy algorithm doesn’t fully explore variable and parameter space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Random forests is like bagging, only each time a split in a tree is considered, a random selection of m predictors is chosen as split candidate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/>
              <a:t>A fresh set of m predictors is taken at each split. 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endParaRPr lang="en-US" sz="2400" b="1" dirty="0"/>
          </a:p>
        </p:txBody>
      </p:sp>
      <p:pic>
        <p:nvPicPr>
          <p:cNvPr id="6" name="Picture 2" descr="Image result for random forest">
            <a:extLst>
              <a:ext uri="{FF2B5EF4-FFF2-40B4-BE49-F238E27FC236}">
                <a16:creationId xmlns:a16="http://schemas.microsoft.com/office/drawing/2014/main" id="{6D9119FD-902B-CE48-92A8-95AEB0BC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29" y="1640539"/>
            <a:ext cx="3738585" cy="28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A1C8-9B93-4142-BEEE-2F9FFC42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38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Random Forest Model: Many 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1D38-8A66-4D42-AB47-98C354AFA3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516" y="3238645"/>
            <a:ext cx="2112119" cy="108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5F409-515A-B746-A439-298A042DFA34}"/>
              </a:ext>
            </a:extLst>
          </p:cNvPr>
          <p:cNvSpPr txBox="1"/>
          <p:nvPr/>
        </p:nvSpPr>
        <p:spPr>
          <a:xfrm>
            <a:off x="2351476" y="2812196"/>
            <a:ext cx="824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D5AE6-6C57-7741-875C-1D3D30BCA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94" y="3293171"/>
            <a:ext cx="1774789" cy="10078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631EB9-338F-8847-B401-C5769D0EF57B}"/>
              </a:ext>
            </a:extLst>
          </p:cNvPr>
          <p:cNvSpPr txBox="1"/>
          <p:nvPr/>
        </p:nvSpPr>
        <p:spPr>
          <a:xfrm>
            <a:off x="5153305" y="2284715"/>
            <a:ext cx="1399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93174-CB98-DC41-B6D3-DB18FDD34982}"/>
              </a:ext>
            </a:extLst>
          </p:cNvPr>
          <p:cNvSpPr/>
          <p:nvPr/>
        </p:nvSpPr>
        <p:spPr>
          <a:xfrm>
            <a:off x="245360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991E7E-5B04-514C-8352-3501B4409512}"/>
              </a:ext>
            </a:extLst>
          </p:cNvPr>
          <p:cNvSpPr txBox="1"/>
          <p:nvPr/>
        </p:nvSpPr>
        <p:spPr>
          <a:xfrm>
            <a:off x="229759" y="1344534"/>
            <a:ext cx="1769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 bootstrap</a:t>
            </a:r>
          </a:p>
          <a:p>
            <a:pPr algn="ctr"/>
            <a:r>
              <a:rPr lang="en-US" sz="2000" dirty="0" err="1"/>
              <a:t>sampes</a:t>
            </a:r>
            <a:r>
              <a:rPr lang="en-US" sz="2000" dirty="0"/>
              <a:t> of data</a:t>
            </a:r>
          </a:p>
          <a:p>
            <a:pPr algn="ctr"/>
            <a:r>
              <a:rPr lang="en-US" sz="2000" dirty="0"/>
              <a:t>(~ 1000)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A56D19-B80E-574B-895F-0DB42D921C78}"/>
              </a:ext>
            </a:extLst>
          </p:cNvPr>
          <p:cNvSpPr/>
          <p:nvPr/>
        </p:nvSpPr>
        <p:spPr>
          <a:xfrm>
            <a:off x="561022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2AB1-5A99-4049-B71C-38AF47DC313D}"/>
              </a:ext>
            </a:extLst>
          </p:cNvPr>
          <p:cNvSpPr txBox="1"/>
          <p:nvPr/>
        </p:nvSpPr>
        <p:spPr>
          <a:xfrm>
            <a:off x="7443788" y="1549523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5E7A221-1790-2C49-83A2-2DCE42141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306" y="3336701"/>
            <a:ext cx="2112119" cy="10840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A32E434-3D9F-8B48-9B3F-B9A711AEB744}"/>
              </a:ext>
            </a:extLst>
          </p:cNvPr>
          <p:cNvSpPr txBox="1"/>
          <p:nvPr/>
        </p:nvSpPr>
        <p:spPr>
          <a:xfrm>
            <a:off x="9083434" y="2284715"/>
            <a:ext cx="1784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1000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CF1323-4A31-DD4A-B6E3-F9723BF7A4D9}"/>
              </a:ext>
            </a:extLst>
          </p:cNvPr>
          <p:cNvSpPr/>
          <p:nvPr/>
        </p:nvSpPr>
        <p:spPr>
          <a:xfrm>
            <a:off x="9732715" y="1451467"/>
            <a:ext cx="485775" cy="4673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8F4E98-181E-514A-B23C-9D8FD579F1D7}"/>
              </a:ext>
            </a:extLst>
          </p:cNvPr>
          <p:cNvSpPr txBox="1"/>
          <p:nvPr/>
        </p:nvSpPr>
        <p:spPr>
          <a:xfrm>
            <a:off x="2151490" y="2290099"/>
            <a:ext cx="139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Bootstrap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42A3A-D885-1748-8F30-A244AE30662F}"/>
              </a:ext>
            </a:extLst>
          </p:cNvPr>
          <p:cNvSpPr txBox="1"/>
          <p:nvPr/>
        </p:nvSpPr>
        <p:spPr>
          <a:xfrm>
            <a:off x="5438607" y="2850630"/>
            <a:ext cx="82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BC1084-74B0-4345-9E11-38EA538382DA}"/>
              </a:ext>
            </a:extLst>
          </p:cNvPr>
          <p:cNvSpPr txBox="1"/>
          <p:nvPr/>
        </p:nvSpPr>
        <p:spPr>
          <a:xfrm>
            <a:off x="9368738" y="2893061"/>
            <a:ext cx="1213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Tree 1000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932BAB-3B28-5740-B8A0-295F33A46D45}"/>
              </a:ext>
            </a:extLst>
          </p:cNvPr>
          <p:cNvCxnSpPr/>
          <p:nvPr/>
        </p:nvCxnSpPr>
        <p:spPr>
          <a:xfrm>
            <a:off x="2753643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22A4A4F-23BA-464F-8F15-8D3F59B6EE05}"/>
              </a:ext>
            </a:extLst>
          </p:cNvPr>
          <p:cNvSpPr txBox="1"/>
          <p:nvPr/>
        </p:nvSpPr>
        <p:spPr>
          <a:xfrm>
            <a:off x="1123235" y="5164286"/>
            <a:ext cx="288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BEA539-90FC-B945-A392-21B9B1496837}"/>
              </a:ext>
            </a:extLst>
          </p:cNvPr>
          <p:cNvSpPr txBox="1"/>
          <p:nvPr/>
        </p:nvSpPr>
        <p:spPr>
          <a:xfrm>
            <a:off x="4460294" y="5164286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7025F7-8AB6-2544-A504-82CDFF87B02B}"/>
              </a:ext>
            </a:extLst>
          </p:cNvPr>
          <p:cNvCxnSpPr/>
          <p:nvPr/>
        </p:nvCxnSpPr>
        <p:spPr>
          <a:xfrm>
            <a:off x="5887367" y="4478486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BDA689-6B00-E643-9F11-49378E2BE525}"/>
              </a:ext>
            </a:extLst>
          </p:cNvPr>
          <p:cNvSpPr txBox="1"/>
          <p:nvPr/>
        </p:nvSpPr>
        <p:spPr>
          <a:xfrm>
            <a:off x="8671187" y="5106597"/>
            <a:ext cx="27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Vote if household is poor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B468A4-F11F-5C44-AEF7-07FDB6494B32}"/>
              </a:ext>
            </a:extLst>
          </p:cNvPr>
          <p:cNvCxnSpPr/>
          <p:nvPr/>
        </p:nvCxnSpPr>
        <p:spPr>
          <a:xfrm>
            <a:off x="10098260" y="4420797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61" grpId="0"/>
      <p:bldP spid="62" grpId="0"/>
      <p:bldP spid="63" grpId="0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8194" y="0"/>
            <a:ext cx="9596696" cy="956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Models Using “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4224E-466B-4CE2-A150-45AAB16D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" b="49234"/>
          <a:stretch/>
        </p:blipFill>
        <p:spPr>
          <a:xfrm>
            <a:off x="612324" y="1087920"/>
            <a:ext cx="7221970" cy="4479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1575-DE62-9642-98A1-F2B3797C82F8}"/>
              </a:ext>
            </a:extLst>
          </p:cNvPr>
          <p:cNvSpPr txBox="1"/>
          <p:nvPr/>
        </p:nvSpPr>
        <p:spPr>
          <a:xfrm>
            <a:off x="8141465" y="1633076"/>
            <a:ext cx="3569465" cy="410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Key parameters in the </a:t>
            </a:r>
            <a:r>
              <a:rPr lang="en-US" sz="2000" dirty="0" err="1"/>
              <a:t>randomForest</a:t>
            </a:r>
            <a:r>
              <a:rPr lang="en-US" sz="2000" dirty="0"/>
              <a:t> package: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Mtry</a:t>
            </a:r>
            <a:r>
              <a:rPr lang="en-US" sz="2000" dirty="0"/>
              <a:t>: number of variables to randomly select at each candidate node split</a:t>
            </a:r>
          </a:p>
          <a:p>
            <a:pPr marL="800100" lvl="1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: number of regression or classification trees used to fit total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21209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FD7100-FE4F-4E9C-9F69-EBD29B13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1" y="1418764"/>
            <a:ext cx="7568355" cy="2991014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951932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Estimating Random Forest Model Using </a:t>
            </a:r>
            <a:r>
              <a:rPr lang="en-US" sz="3200" dirty="0" err="1">
                <a:solidFill>
                  <a:schemeClr val="accent1"/>
                </a:solidFill>
              </a:rPr>
              <a:t>randomForest</a:t>
            </a:r>
            <a:r>
              <a:rPr lang="en-US" sz="3200" dirty="0">
                <a:solidFill>
                  <a:schemeClr val="accent1"/>
                </a:solidFill>
              </a:rPr>
              <a:t>() package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BAB46-25FF-C343-9B94-942391356155}"/>
              </a:ext>
            </a:extLst>
          </p:cNvPr>
          <p:cNvSpPr txBox="1"/>
          <p:nvPr/>
        </p:nvSpPr>
        <p:spPr>
          <a:xfrm>
            <a:off x="8372819" y="1776295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Must specify formula and dataset to use per usual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8B11B3-430C-604A-B730-0D549033AF65}"/>
              </a:ext>
            </a:extLst>
          </p:cNvPr>
          <p:cNvCxnSpPr>
            <a:cxnSpLocks/>
          </p:cNvCxnSpPr>
          <p:nvPr/>
        </p:nvCxnSpPr>
        <p:spPr>
          <a:xfrm flipH="1" flipV="1">
            <a:off x="5277853" y="1987844"/>
            <a:ext cx="2984798" cy="25959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C75C08-E589-924D-A5A7-E9915F193F44}"/>
              </a:ext>
            </a:extLst>
          </p:cNvPr>
          <p:cNvSpPr txBox="1"/>
          <p:nvPr/>
        </p:nvSpPr>
        <p:spPr>
          <a:xfrm>
            <a:off x="8372819" y="2632078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Additionally must specify “</a:t>
            </a:r>
            <a:r>
              <a:rPr lang="en-US" sz="2000" dirty="0" err="1"/>
              <a:t>mtry</a:t>
            </a:r>
            <a:r>
              <a:rPr lang="en-US" sz="2000" dirty="0"/>
              <a:t>” the number of variables to sample (randomly) for each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73FE2-FD98-C949-A7C6-816815666035}"/>
              </a:ext>
            </a:extLst>
          </p:cNvPr>
          <p:cNvCxnSpPr>
            <a:cxnSpLocks/>
          </p:cNvCxnSpPr>
          <p:nvPr/>
        </p:nvCxnSpPr>
        <p:spPr>
          <a:xfrm flipH="1">
            <a:off x="5085347" y="3262057"/>
            <a:ext cx="3177304" cy="258184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3BF6D6-0D75-9944-AF37-2AAFE3B7EFB1}"/>
              </a:ext>
            </a:extLst>
          </p:cNvPr>
          <p:cNvSpPr txBox="1"/>
          <p:nvPr/>
        </p:nvSpPr>
        <p:spPr>
          <a:xfrm>
            <a:off x="8405870" y="4102002"/>
            <a:ext cx="3619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Missing values will cause an error and this rough fix replaces them with median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87608B-0E5C-B649-BD66-B47507C7B6BC}"/>
              </a:ext>
            </a:extLst>
          </p:cNvPr>
          <p:cNvCxnSpPr>
            <a:cxnSpLocks/>
          </p:cNvCxnSpPr>
          <p:nvPr/>
        </p:nvCxnSpPr>
        <p:spPr>
          <a:xfrm flipH="1" flipV="1">
            <a:off x="6252389" y="3666191"/>
            <a:ext cx="2514622" cy="54732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B78CE3-14B2-C34D-AE2E-3F16F736E972}"/>
              </a:ext>
            </a:extLst>
          </p:cNvPr>
          <p:cNvSpPr txBox="1"/>
          <p:nvPr/>
        </p:nvSpPr>
        <p:spPr>
          <a:xfrm>
            <a:off x="8262651" y="5284012"/>
            <a:ext cx="361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Ntree</a:t>
            </a:r>
            <a:r>
              <a:rPr lang="en-US" sz="2000" dirty="0"/>
              <a:t> </a:t>
            </a:r>
            <a:r>
              <a:rPr lang="en-US" sz="2000" dirty="0" err="1"/>
              <a:t>specifices</a:t>
            </a:r>
            <a:r>
              <a:rPr lang="en-US" sz="2000" dirty="0"/>
              <a:t> the number of trees in the random forest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868383-1071-2642-B8EB-7C431D4E2CA6}"/>
              </a:ext>
            </a:extLst>
          </p:cNvPr>
          <p:cNvCxnSpPr>
            <a:cxnSpLocks/>
          </p:cNvCxnSpPr>
          <p:nvPr/>
        </p:nvCxnSpPr>
        <p:spPr>
          <a:xfrm flipH="1" flipV="1">
            <a:off x="5005526" y="3874529"/>
            <a:ext cx="3536895" cy="148900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89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Model Object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62B60-3FD5-4C2D-8153-F4689E8D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1844666"/>
            <a:ext cx="9391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0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plot() function against rf object – 100 trees, </a:t>
            </a:r>
            <a:r>
              <a:rPr lang="en-US" sz="3600" dirty="0" err="1">
                <a:solidFill>
                  <a:schemeClr val="accent1"/>
                </a:solidFill>
              </a:rPr>
              <a:t>mtry</a:t>
            </a:r>
            <a:r>
              <a:rPr lang="en-US" sz="3600" dirty="0">
                <a:solidFill>
                  <a:schemeClr val="accent1"/>
                </a:solidFill>
              </a:rPr>
              <a:t> =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7416801" y="1655110"/>
            <a:ext cx="4112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Green is error rate for positive class, red is error rate for negative class (not poor), and black is overall error rate (all out of bag error)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7416800" y="3594101"/>
            <a:ext cx="4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seems to stabilize at 50-100 trees, so we only need around 100 trees for this prediction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4EFCE-67FD-4A67-BFEA-57B9E9D6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2" y="1291163"/>
            <a:ext cx="6049135" cy="46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B07B2-44A4-4123-8C3B-891ACB07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976276"/>
            <a:ext cx="5935154" cy="39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Model Interpretability?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423CCB1-9987-4B23-A7B2-6E0184CD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465" y="1349357"/>
            <a:ext cx="3240509" cy="5153891"/>
          </a:xfrm>
        </p:spPr>
        <p:txBody>
          <a:bodyPr numCol="1">
            <a:noAutofit/>
          </a:bodyPr>
          <a:lstStyle/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000" b="1" dirty="0"/>
              <a:t>Model interpretability:</a:t>
            </a:r>
          </a:p>
          <a:p>
            <a:pPr lvl="1">
              <a:lnSpc>
                <a:spcPct val="114000"/>
              </a:lnSpc>
              <a:spcBef>
                <a:spcPts val="1600"/>
              </a:spcBef>
            </a:pPr>
            <a:r>
              <a:rPr lang="en-US" sz="2000" dirty="0"/>
              <a:t>“the degree to which a human can understand the cause of a decision” (Miller, 2017)</a:t>
            </a:r>
          </a:p>
          <a:p>
            <a:pPr>
              <a:lnSpc>
                <a:spcPct val="114000"/>
              </a:lnSpc>
              <a:spcBef>
                <a:spcPts val="1600"/>
              </a:spcBef>
            </a:pPr>
            <a:r>
              <a:rPr lang="en-US" sz="2000" dirty="0"/>
              <a:t>The higher the interpretability, the easier it is for someone to comprehend why a decision has been made </a:t>
            </a:r>
          </a:p>
          <a:p>
            <a:pPr marL="0" indent="0">
              <a:lnSpc>
                <a:spcPct val="114000"/>
              </a:lnSpc>
              <a:spcBef>
                <a:spcPts val="1600"/>
              </a:spcBef>
              <a:buNone/>
            </a:pPr>
            <a:endParaRPr lang="en-US" sz="2000" dirty="0"/>
          </a:p>
          <a:p>
            <a:pPr marL="0" indent="0">
              <a:lnSpc>
                <a:spcPct val="114000"/>
              </a:lnSpc>
              <a:spcBef>
                <a:spcPts val="1600"/>
              </a:spcBef>
              <a:buNone/>
            </a:pPr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C5DEDC-7C85-4951-AE8D-7D96DA4E33DE}"/>
              </a:ext>
            </a:extLst>
          </p:cNvPr>
          <p:cNvCxnSpPr>
            <a:cxnSpLocks/>
          </p:cNvCxnSpPr>
          <p:nvPr/>
        </p:nvCxnSpPr>
        <p:spPr>
          <a:xfrm flipH="1" flipV="1">
            <a:off x="1672390" y="2053689"/>
            <a:ext cx="8021" cy="381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F9ACF4-6C60-4E0E-B6A6-2480A12025A5}"/>
              </a:ext>
            </a:extLst>
          </p:cNvPr>
          <p:cNvCxnSpPr>
            <a:cxnSpLocks/>
          </p:cNvCxnSpPr>
          <p:nvPr/>
        </p:nvCxnSpPr>
        <p:spPr>
          <a:xfrm>
            <a:off x="1680411" y="5847347"/>
            <a:ext cx="6533147" cy="16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9002D3-544B-4D72-A08E-C55BEE98392A}"/>
              </a:ext>
            </a:extLst>
          </p:cNvPr>
          <p:cNvSpPr txBox="1"/>
          <p:nvPr/>
        </p:nvSpPr>
        <p:spPr>
          <a:xfrm>
            <a:off x="4435433" y="6133917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E0B88-73D2-4ADA-8F84-F57980207FB8}"/>
              </a:ext>
            </a:extLst>
          </p:cNvPr>
          <p:cNvSpPr txBox="1"/>
          <p:nvPr/>
        </p:nvSpPr>
        <p:spPr>
          <a:xfrm>
            <a:off x="29602" y="3556971"/>
            <a:ext cx="15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Interpretability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C7B3D-F31B-4096-8B62-B8EE5FD4A5EA}"/>
              </a:ext>
            </a:extLst>
          </p:cNvPr>
          <p:cNvSpPr txBox="1"/>
          <p:nvPr/>
        </p:nvSpPr>
        <p:spPr>
          <a:xfrm>
            <a:off x="6651251" y="6044795"/>
            <a:ext cx="102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accurate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037CF-2ED0-444D-977F-B675500A4F2E}"/>
              </a:ext>
            </a:extLst>
          </p:cNvPr>
          <p:cNvSpPr txBox="1"/>
          <p:nvPr/>
        </p:nvSpPr>
        <p:spPr>
          <a:xfrm>
            <a:off x="2460094" y="6044795"/>
            <a:ext cx="102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Less accurate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78E84-CCEF-4831-B765-F976A016AFD6}"/>
              </a:ext>
            </a:extLst>
          </p:cNvPr>
          <p:cNvSpPr txBox="1"/>
          <p:nvPr/>
        </p:nvSpPr>
        <p:spPr>
          <a:xfrm>
            <a:off x="291690" y="5025238"/>
            <a:ext cx="11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Less interpretable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79957-9946-49AD-83AD-6DA15CECA0BD}"/>
              </a:ext>
            </a:extLst>
          </p:cNvPr>
          <p:cNvSpPr txBox="1"/>
          <p:nvPr/>
        </p:nvSpPr>
        <p:spPr>
          <a:xfrm>
            <a:off x="291690" y="2359177"/>
            <a:ext cx="11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interpretable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65A418F-CD83-4582-A114-59ED3405FC2C}"/>
              </a:ext>
            </a:extLst>
          </p:cNvPr>
          <p:cNvSpPr/>
          <p:nvPr/>
        </p:nvSpPr>
        <p:spPr>
          <a:xfrm>
            <a:off x="2127377" y="2176172"/>
            <a:ext cx="216568" cy="19086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71B45-DA9A-448A-83EF-A0BD88A2C964}"/>
              </a:ext>
            </a:extLst>
          </p:cNvPr>
          <p:cNvSpPr txBox="1"/>
          <p:nvPr/>
        </p:nvSpPr>
        <p:spPr>
          <a:xfrm>
            <a:off x="5285875" y="1638190"/>
            <a:ext cx="3016894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High Interpretability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Linear and smooth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Easy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Few observations okay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E39C-590A-4148-B223-F7F6FC18CB52}"/>
              </a:ext>
            </a:extLst>
          </p:cNvPr>
          <p:cNvSpPr txBox="1"/>
          <p:nvPr/>
        </p:nvSpPr>
        <p:spPr>
          <a:xfrm>
            <a:off x="5285875" y="2834959"/>
            <a:ext cx="3016894" cy="124649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Low Interpretability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Non-linear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Non-smooth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Need many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Long computation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6DA8E-6700-4957-ABFF-FC31FD442C30}"/>
              </a:ext>
            </a:extLst>
          </p:cNvPr>
          <p:cNvSpPr txBox="1"/>
          <p:nvPr/>
        </p:nvSpPr>
        <p:spPr>
          <a:xfrm>
            <a:off x="2235661" y="1809941"/>
            <a:ext cx="1362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Linear regression (OLS)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49BA92-B7D9-4FD9-BC48-7B35D64392CA}"/>
              </a:ext>
            </a:extLst>
          </p:cNvPr>
          <p:cNvSpPr/>
          <p:nvPr/>
        </p:nvSpPr>
        <p:spPr>
          <a:xfrm>
            <a:off x="2693619" y="3020084"/>
            <a:ext cx="216568" cy="19086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D0BA9-591B-4AA6-9F7F-409ECA39C5C6}"/>
              </a:ext>
            </a:extLst>
          </p:cNvPr>
          <p:cNvSpPr txBox="1"/>
          <p:nvPr/>
        </p:nvSpPr>
        <p:spPr>
          <a:xfrm>
            <a:off x="2867191" y="2834959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Decision Trees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FEA47-28CE-45A5-A7BA-1AE45BC6E9E4}"/>
              </a:ext>
            </a:extLst>
          </p:cNvPr>
          <p:cNvSpPr/>
          <p:nvPr/>
        </p:nvSpPr>
        <p:spPr>
          <a:xfrm>
            <a:off x="3592872" y="3879947"/>
            <a:ext cx="216568" cy="1908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D5AF5-EB24-4C07-8398-374009E030B8}"/>
              </a:ext>
            </a:extLst>
          </p:cNvPr>
          <p:cNvSpPr txBox="1"/>
          <p:nvPr/>
        </p:nvSpPr>
        <p:spPr>
          <a:xfrm>
            <a:off x="3766444" y="3694822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Random Forests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105D428-EF25-47DA-986A-C4A03A8D3C10}"/>
              </a:ext>
            </a:extLst>
          </p:cNvPr>
          <p:cNvSpPr/>
          <p:nvPr/>
        </p:nvSpPr>
        <p:spPr>
          <a:xfrm>
            <a:off x="5409763" y="4433231"/>
            <a:ext cx="216568" cy="1908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60F4B-AC8F-49E0-9B8A-CB871750C838}"/>
              </a:ext>
            </a:extLst>
          </p:cNvPr>
          <p:cNvSpPr txBox="1"/>
          <p:nvPr/>
        </p:nvSpPr>
        <p:spPr>
          <a:xfrm>
            <a:off x="5583335" y="4248106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Neural Networks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305896-F65F-4356-A605-73E19C6E5736}"/>
              </a:ext>
            </a:extLst>
          </p:cNvPr>
          <p:cNvSpPr/>
          <p:nvPr/>
        </p:nvSpPr>
        <p:spPr>
          <a:xfrm>
            <a:off x="6582110" y="5232851"/>
            <a:ext cx="216568" cy="1908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96D55D-D68D-43B8-B78F-2CCB344A2724}"/>
              </a:ext>
            </a:extLst>
          </p:cNvPr>
          <p:cNvSpPr txBox="1"/>
          <p:nvPr/>
        </p:nvSpPr>
        <p:spPr>
          <a:xfrm>
            <a:off x="6755682" y="5047726"/>
            <a:ext cx="136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004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" grpId="0" animBg="1"/>
      <p:bldP spid="4" grpId="0"/>
      <p:bldP spid="5" grpId="0" animBg="1"/>
      <p:bldP spid="8" grpId="0"/>
      <p:bldP spid="9" grpId="0" animBg="1"/>
      <p:bldP spid="10" grpId="0"/>
      <p:bldP spid="30" grpId="0" animBg="1"/>
      <p:bldP spid="32" grpId="0"/>
      <p:bldP spid="34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Are Binary Decision Rules?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Does it move?">
            <a:extLst>
              <a:ext uri="{FF2B5EF4-FFF2-40B4-BE49-F238E27FC236}">
                <a16:creationId xmlns:a16="http://schemas.microsoft.com/office/drawing/2014/main" id="{20E22C7A-B773-43E7-8C8F-85D43C25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00" y="1502264"/>
            <a:ext cx="6884325" cy="43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483DA-003D-D04F-BC91-0632285E9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1776079"/>
            <a:ext cx="3265583" cy="4762833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Binary decision rules are any rules with only two options! </a:t>
            </a:r>
          </a:p>
        </p:txBody>
      </p:sp>
    </p:spTree>
    <p:extLst>
      <p:ext uri="{BB962C8B-B14F-4D97-AF65-F5344CB8AC3E}">
        <p14:creationId xmlns:p14="http://schemas.microsoft.com/office/powerpoint/2010/main" val="2241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A849A-1E82-435D-9319-A27C4D2E6F0E}"/>
              </a:ext>
            </a:extLst>
          </p:cNvPr>
          <p:cNvSpPr txBox="1"/>
          <p:nvPr/>
        </p:nvSpPr>
        <p:spPr>
          <a:xfrm>
            <a:off x="685800" y="228600"/>
            <a:ext cx="86868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Why Do We Care About Explainable AI?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7E567-CDEC-4FFB-9F7A-286DDE48845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80583" y="2779391"/>
            <a:ext cx="2453217" cy="3097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185913-E15A-49C7-B67B-469FCE0D5C7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163278" y="2795311"/>
            <a:ext cx="2944604" cy="3300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67D18CE2-D6A6-4B68-845C-30D5D85F88B8}"/>
                  </a:ext>
                </a:extLst>
              </p:cNvPr>
              <p:cNvSpPr/>
              <p:nvPr/>
            </p:nvSpPr>
            <p:spPr>
              <a:xfrm>
                <a:off x="5281083" y="4080000"/>
                <a:ext cx="1488558" cy="893135"/>
              </a:xfrm>
              <a:prstGeom prst="cub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67D18CE2-D6A6-4B68-845C-30D5D85F8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83" y="4080000"/>
                <a:ext cx="1488558" cy="893135"/>
              </a:xfrm>
              <a:prstGeom prst="cube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Questions with solid fill">
            <a:extLst>
              <a:ext uri="{FF2B5EF4-FFF2-40B4-BE49-F238E27FC236}">
                <a16:creationId xmlns:a16="http://schemas.microsoft.com/office/drawing/2014/main" id="{22BC46B8-F0FD-4F89-B449-A8014652F47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364660" y="2542291"/>
            <a:ext cx="1321404" cy="1321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AA2120-7BD3-44ED-BE82-87E318C3CE2C}"/>
              </a:ext>
            </a:extLst>
          </p:cNvPr>
          <p:cNvSpPr txBox="1"/>
          <p:nvPr/>
        </p:nvSpPr>
        <p:spPr>
          <a:xfrm>
            <a:off x="676274" y="1050895"/>
            <a:ext cx="8086725" cy="1389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Consequential decisions may need human validation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Explaining the model may help us build better models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Explainable models might engender more trust</a:t>
            </a:r>
          </a:p>
        </p:txBody>
      </p:sp>
      <p:pic>
        <p:nvPicPr>
          <p:cNvPr id="26" name="Graphic 25" descr="Arrow: Clockwise curve outline">
            <a:extLst>
              <a:ext uri="{FF2B5EF4-FFF2-40B4-BE49-F238E27FC236}">
                <a16:creationId xmlns:a16="http://schemas.microsoft.com/office/drawing/2014/main" id="{4EDA08B8-1869-4AFE-84D0-4EF0E40B9D9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392027" y="3363358"/>
            <a:ext cx="914400" cy="1029609"/>
          </a:xfrm>
          <a:prstGeom prst="rect">
            <a:avLst/>
          </a:prstGeom>
        </p:spPr>
      </p:pic>
      <p:pic>
        <p:nvPicPr>
          <p:cNvPr id="46" name="Graphic 45" descr="Arrow: Clockwise curve outline">
            <a:extLst>
              <a:ext uri="{FF2B5EF4-FFF2-40B4-BE49-F238E27FC236}">
                <a16:creationId xmlns:a16="http://schemas.microsoft.com/office/drawing/2014/main" id="{C46915D3-CE47-49B4-A783-195DEBDF9CF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10800000">
            <a:off x="6552059" y="3340212"/>
            <a:ext cx="914400" cy="1029609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8945211-AF9A-4DCA-A2A9-04C99F5A66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7000" y="6299200"/>
            <a:ext cx="11874500" cy="342900"/>
            <a:chOff x="127000" y="6299200"/>
            <a:chExt cx="11874500" cy="342900"/>
          </a:xfrm>
        </p:grpSpPr>
        <p:sp>
          <p:nvSpPr>
            <p:cNvPr id="87" name="TextBox 86">
              <a:hlinkClick r:id="rId54" action="ppaction://hlinksldjump" tooltip="435,1,Slide 1,1"/>
              <a:extLst>
                <a:ext uri="{FF2B5EF4-FFF2-40B4-BE49-F238E27FC236}">
                  <a16:creationId xmlns:a16="http://schemas.microsoft.com/office/drawing/2014/main" id="{97DBB3FD-5B58-4938-945B-161EF6F40805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299200"/>
              <a:ext cx="1284941" cy="153888"/>
            </a:xfrm>
            <a:prstGeom prst="rect">
              <a:avLst/>
            </a:prstGeom>
            <a:pattFill prst="pct5">
              <a:fgClr>
                <a:srgbClr val="FFFFFF">
                  <a:alpha val="50000"/>
                </a:srgbClr>
              </a:fgClr>
              <a:bgClr>
                <a:srgbClr val="FFFFFF">
                  <a:alpha val="50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D9D9D9">
                      <a:alpha val="50000"/>
                    </a:srgbClr>
                  </a:solidFill>
                  <a:latin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88" name="Oval 87">
              <a:hlinkClick r:id="rId54" action="ppaction://hlinksldjump" tooltip="435,1,Slide 1,1"/>
              <a:extLst>
                <a:ext uri="{FF2B5EF4-FFF2-40B4-BE49-F238E27FC236}">
                  <a16:creationId xmlns:a16="http://schemas.microsoft.com/office/drawing/2014/main" id="{913255B0-1ABF-4F5B-84CD-6B9BB5C2535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52238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55" action="ppaction://hlinksldjump" tooltip="514,2,Slide 2,2"/>
              <a:extLst>
                <a:ext uri="{FF2B5EF4-FFF2-40B4-BE49-F238E27FC236}">
                  <a16:creationId xmlns:a16="http://schemas.microsoft.com/office/drawing/2014/main" id="{6D65CB71-BBA7-4F5B-9478-82DFEB7C1F0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09227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56" action="ppaction://hlinksldjump" tooltip="529,3,Slide 3,3"/>
              <a:extLst>
                <a:ext uri="{FF2B5EF4-FFF2-40B4-BE49-F238E27FC236}">
                  <a16:creationId xmlns:a16="http://schemas.microsoft.com/office/drawing/2014/main" id="{6E9C42CC-6FC5-4B71-8824-BB13139309A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66215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57" action="ppaction://hlinksldjump" tooltip="513,4,Slide 4,4"/>
              <a:extLst>
                <a:ext uri="{FF2B5EF4-FFF2-40B4-BE49-F238E27FC236}">
                  <a16:creationId xmlns:a16="http://schemas.microsoft.com/office/drawing/2014/main" id="{F91B23FE-B3B9-47CB-947E-10314F01A72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3203" y="6578600"/>
              <a:ext cx="63500" cy="63500"/>
            </a:xfrm>
            <a:prstGeom prst="ellipse">
              <a:avLst/>
            </a:prstGeom>
            <a:solidFill>
              <a:srgbClr val="D9D9D9">
                <a:alpha val="25000"/>
              </a:srgbClr>
            </a:solidFill>
            <a:ln w="0" cap="sq" cmpd="dbl" algn="ctr">
              <a:solidFill>
                <a:srgbClr val="D9D9D9">
                  <a:alpha val="2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hlinkClick r:id="rId58" action="ppaction://hlinksldjump"/>
              <a:extLst>
                <a:ext uri="{FF2B5EF4-FFF2-40B4-BE49-F238E27FC236}">
                  <a16:creationId xmlns:a16="http://schemas.microsoft.com/office/drawing/2014/main" id="{ED5AA1C4-67A6-4482-BB16-C3A8126AE43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538941" y="6299200"/>
              <a:ext cx="3049868" cy="153888"/>
            </a:xfrm>
            <a:prstGeom prst="rect">
              <a:avLst/>
            </a:prstGeom>
            <a:pattFill prst="pct5">
              <a:fgClr>
                <a:srgbClr val="DCE6F2">
                  <a:alpha val="50000"/>
                </a:srgbClr>
              </a:fgClr>
              <a:bgClr>
                <a:srgbClr val="DCE6F2">
                  <a:alpha val="50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558ED5">
                      <a:alpha val="50000"/>
                    </a:srgbClr>
                  </a:solidFill>
                  <a:latin typeface="Arial" panose="020B0604020202020204" pitchFamily="34" charset="0"/>
                </a:rPr>
                <a:t>Background and Literature Review</a:t>
              </a:r>
            </a:p>
          </p:txBody>
        </p:sp>
        <p:sp>
          <p:nvSpPr>
            <p:cNvPr id="93" name="Oval 92">
              <a:hlinkClick r:id="rId58" action="ppaction://hlinksldjump"/>
              <a:extLst>
                <a:ext uri="{FF2B5EF4-FFF2-40B4-BE49-F238E27FC236}">
                  <a16:creationId xmlns:a16="http://schemas.microsoft.com/office/drawing/2014/main" id="{A505C789-9A7F-4C2C-931F-41024BF2920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812178" y="6578600"/>
              <a:ext cx="63500" cy="63500"/>
            </a:xfrm>
            <a:prstGeom prst="ellipse">
              <a:avLst/>
            </a:prstGeom>
            <a:solidFill>
              <a:srgbClr val="C6D9F1">
                <a:alpha val="75000"/>
              </a:srgbClr>
            </a:solidFill>
            <a:ln w="0" cap="sq" cmpd="dbl" algn="ctr">
              <a:solidFill>
                <a:srgbClr val="C6D9F1">
                  <a:alpha val="75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59" action="ppaction://hlinksldjump"/>
              <a:extLst>
                <a:ext uri="{FF2B5EF4-FFF2-40B4-BE49-F238E27FC236}">
                  <a16:creationId xmlns:a16="http://schemas.microsoft.com/office/drawing/2014/main" id="{D849FC0C-DA62-414A-9334-1172F06188B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11716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60" action="ppaction://hlinksldjump"/>
              <a:extLst>
                <a:ext uri="{FF2B5EF4-FFF2-40B4-BE49-F238E27FC236}">
                  <a16:creationId xmlns:a16="http://schemas.microsoft.com/office/drawing/2014/main" id="{F5168B68-2C25-49E9-A3A1-CC74F733645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42215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61" action="ppaction://hlinksldjump"/>
              <a:extLst>
                <a:ext uri="{FF2B5EF4-FFF2-40B4-BE49-F238E27FC236}">
                  <a16:creationId xmlns:a16="http://schemas.microsoft.com/office/drawing/2014/main" id="{F7C653AD-7EC6-49B6-902C-7FCB55DA46F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727138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62" action="ppaction://hlinksldjump" tooltip="486,9,Slide 9,9"/>
              <a:extLst>
                <a:ext uri="{FF2B5EF4-FFF2-40B4-BE49-F238E27FC236}">
                  <a16:creationId xmlns:a16="http://schemas.microsoft.com/office/drawing/2014/main" id="{6A1C188C-AB04-4A12-A351-96B11589A50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03212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63" action="ppaction://hlinksldjump" tooltip="525,10,Slide 10,10"/>
              <a:extLst>
                <a:ext uri="{FF2B5EF4-FFF2-40B4-BE49-F238E27FC236}">
                  <a16:creationId xmlns:a16="http://schemas.microsoft.com/office/drawing/2014/main" id="{C127F010-BE5E-4D02-B7B9-1466EF7B6E4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33711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64" action="ppaction://hlinksldjump" tooltip="532,11,Slide 11,11"/>
              <a:extLst>
                <a:ext uri="{FF2B5EF4-FFF2-40B4-BE49-F238E27FC236}">
                  <a16:creationId xmlns:a16="http://schemas.microsoft.com/office/drawing/2014/main" id="{ADC92088-07F7-4539-B08B-1C498A7F084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642099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65" action="ppaction://hlinksldjump" tooltip="526,12,Slide 12,12"/>
              <a:extLst>
                <a:ext uri="{FF2B5EF4-FFF2-40B4-BE49-F238E27FC236}">
                  <a16:creationId xmlns:a16="http://schemas.microsoft.com/office/drawing/2014/main" id="{7F4B3C9C-C432-4C45-9DFF-8D7AE00971F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4708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66" action="ppaction://hlinksldjump" tooltip="531,13,Slide 13,13"/>
              <a:extLst>
                <a:ext uri="{FF2B5EF4-FFF2-40B4-BE49-F238E27FC236}">
                  <a16:creationId xmlns:a16="http://schemas.microsoft.com/office/drawing/2014/main" id="{75C0D087-46A1-4853-B2B2-06694F0B51A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25207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hlinkClick r:id="rId67" action="ppaction://hlinksldjump" tooltip="515,14,Slide 14,14"/>
              <a:extLst>
                <a:ext uri="{FF2B5EF4-FFF2-40B4-BE49-F238E27FC236}">
                  <a16:creationId xmlns:a16="http://schemas.microsoft.com/office/drawing/2014/main" id="{43621E76-591A-4BE8-A37E-ADBE1E95575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4715809" y="6299200"/>
              <a:ext cx="1990912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Managerial Context</a:t>
              </a:r>
            </a:p>
          </p:txBody>
        </p:sp>
        <p:sp>
          <p:nvSpPr>
            <p:cNvPr id="103" name="Oval 102">
              <a:hlinkClick r:id="rId67" action="ppaction://hlinksldjump" tooltip="515,14,Slide 14,14"/>
              <a:extLst>
                <a:ext uri="{FF2B5EF4-FFF2-40B4-BE49-F238E27FC236}">
                  <a16:creationId xmlns:a16="http://schemas.microsoft.com/office/drawing/2014/main" id="{FC91C4C3-6F3B-41F0-BC45-43114E4471F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96847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68" action="ppaction://hlinksldjump" tooltip="490,15,Slide 15,15"/>
              <a:extLst>
                <a:ext uri="{FF2B5EF4-FFF2-40B4-BE49-F238E27FC236}">
                  <a16:creationId xmlns:a16="http://schemas.microsoft.com/office/drawing/2014/main" id="{F6C30CE5-D5E2-46EA-91DF-E70A250059C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252891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69" action="ppaction://hlinksldjump" tooltip="441,16,Slide 16,16"/>
              <a:extLst>
                <a:ext uri="{FF2B5EF4-FFF2-40B4-BE49-F238E27FC236}">
                  <a16:creationId xmlns:a16="http://schemas.microsoft.com/office/drawing/2014/main" id="{11B7553A-D74F-4535-9A79-7C195A09D19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37307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70" action="ppaction://hlinksldjump" tooltip="530,17,Slide 17,17"/>
              <a:extLst>
                <a:ext uri="{FF2B5EF4-FFF2-40B4-BE49-F238E27FC236}">
                  <a16:creationId xmlns:a16="http://schemas.microsoft.com/office/drawing/2014/main" id="{95A702B8-43D4-4530-8317-0ABC2CF6B29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5821723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71" action="ppaction://hlinksldjump" tooltip="471,18,Slide 18,18"/>
              <a:extLst>
                <a:ext uri="{FF2B5EF4-FFF2-40B4-BE49-F238E27FC236}">
                  <a16:creationId xmlns:a16="http://schemas.microsoft.com/office/drawing/2014/main" id="{EB1C894A-97C1-43F8-A2AC-765767BEFE0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06139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70" action="ppaction://hlinksldjump" tooltip="473,19,Slide 19,19"/>
              <a:extLst>
                <a:ext uri="{FF2B5EF4-FFF2-40B4-BE49-F238E27FC236}">
                  <a16:creationId xmlns:a16="http://schemas.microsoft.com/office/drawing/2014/main" id="{434F6FFA-FE0F-49AD-A9F7-D7ADFC9CB4E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390555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hlinkClick r:id="rId72" action="ppaction://hlinksldjump" tooltip="516,20,Slide 20,20"/>
              <a:extLst>
                <a:ext uri="{FF2B5EF4-FFF2-40B4-BE49-F238E27FC236}">
                  <a16:creationId xmlns:a16="http://schemas.microsoft.com/office/drawing/2014/main" id="{05CDD1B1-9E78-4CEF-B1B1-BC8FD719B6A3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6833721" y="6299200"/>
              <a:ext cx="1637926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Experiment</a:t>
              </a:r>
            </a:p>
          </p:txBody>
        </p:sp>
        <p:sp>
          <p:nvSpPr>
            <p:cNvPr id="110" name="Oval 109">
              <a:hlinkClick r:id="rId72" action="ppaction://hlinksldjump" tooltip="516,20,Slide 20,20"/>
              <a:extLst>
                <a:ext uri="{FF2B5EF4-FFF2-40B4-BE49-F238E27FC236}">
                  <a16:creationId xmlns:a16="http://schemas.microsoft.com/office/drawing/2014/main" id="{4128E382-A3EE-4E08-A71A-50533437DDB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074958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73" action="ppaction://hlinksldjump" tooltip="417,21,Slide 21,21"/>
              <a:extLst>
                <a:ext uri="{FF2B5EF4-FFF2-40B4-BE49-F238E27FC236}">
                  <a16:creationId xmlns:a16="http://schemas.microsoft.com/office/drawing/2014/main" id="{6F0F65D7-25C1-4FFA-B107-B08A022F6E5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347946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74" action="ppaction://hlinksldjump" tooltip="522,22,Slide 22,22"/>
              <a:extLst>
                <a:ext uri="{FF2B5EF4-FFF2-40B4-BE49-F238E27FC236}">
                  <a16:creationId xmlns:a16="http://schemas.microsoft.com/office/drawing/2014/main" id="{F705EB39-1336-47C2-B151-865B5C497D4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7620934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75" action="ppaction://hlinksldjump" tooltip="523,23,Slide 23,23"/>
              <a:extLst>
                <a:ext uri="{FF2B5EF4-FFF2-40B4-BE49-F238E27FC236}">
                  <a16:creationId xmlns:a16="http://schemas.microsoft.com/office/drawing/2014/main" id="{5D66FD1D-CDFD-4D3D-94D1-387624D8530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789392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71" action="ppaction://hlinksldjump" tooltip="496,24,Slide 24,24"/>
              <a:extLst>
                <a:ext uri="{FF2B5EF4-FFF2-40B4-BE49-F238E27FC236}">
                  <a16:creationId xmlns:a16="http://schemas.microsoft.com/office/drawing/2014/main" id="{BEF43858-CF9F-4DD5-A2CE-AC72242AFDB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166909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hlinkClick r:id="rId76" action="ppaction://hlinksldjump" tooltip="502,25,Slide 25,25"/>
              <a:extLst>
                <a:ext uri="{FF2B5EF4-FFF2-40B4-BE49-F238E27FC236}">
                  <a16:creationId xmlns:a16="http://schemas.microsoft.com/office/drawing/2014/main" id="{74BC468C-28E5-41CF-94EF-4C98CEF8C072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8598647" y="6299200"/>
              <a:ext cx="2343897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Results</a:t>
              </a:r>
            </a:p>
          </p:txBody>
        </p:sp>
        <p:sp>
          <p:nvSpPr>
            <p:cNvPr id="116" name="Oval 115">
              <a:hlinkClick r:id="rId76" action="ppaction://hlinksldjump" tooltip="502,25,Slide 25,25"/>
              <a:extLst>
                <a:ext uri="{FF2B5EF4-FFF2-40B4-BE49-F238E27FC236}">
                  <a16:creationId xmlns:a16="http://schemas.microsoft.com/office/drawing/2014/main" id="{3AE9E549-D718-4F70-BF67-F3F60394AAF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859884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hlinkClick r:id="rId77" action="ppaction://hlinksldjump" tooltip="501,26,Slide 26,26"/>
              <a:extLst>
                <a:ext uri="{FF2B5EF4-FFF2-40B4-BE49-F238E27FC236}">
                  <a16:creationId xmlns:a16="http://schemas.microsoft.com/office/drawing/2014/main" id="{D330E879-15B3-4B56-A456-FF5BEF1EC73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915287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hlinkClick r:id="rId78" action="ppaction://hlinksldjump" tooltip="500,27,Slide 27,27"/>
              <a:extLst>
                <a:ext uri="{FF2B5EF4-FFF2-40B4-BE49-F238E27FC236}">
                  <a16:creationId xmlns:a16="http://schemas.microsoft.com/office/drawing/2014/main" id="{2FDE83AD-9209-47DC-A1B1-F4A4EF10324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9445858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hlinkClick r:id="rId73" action="ppaction://hlinksldjump" tooltip="497,28,Slide 28,28"/>
              <a:extLst>
                <a:ext uri="{FF2B5EF4-FFF2-40B4-BE49-F238E27FC236}">
                  <a16:creationId xmlns:a16="http://schemas.microsoft.com/office/drawing/2014/main" id="{38F167D2-BBF6-488D-AE78-21182E362BD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738846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hlinkClick r:id="rId74" action="ppaction://hlinksldjump" tooltip="527,29,Slide 29,29"/>
              <a:extLst>
                <a:ext uri="{FF2B5EF4-FFF2-40B4-BE49-F238E27FC236}">
                  <a16:creationId xmlns:a16="http://schemas.microsoft.com/office/drawing/2014/main" id="{8EFA1EC3-39B4-42B0-B85B-92AD6D93EB4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0031833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hlinkClick r:id="rId79" action="ppaction://hlinksldjump" tooltip="528,30,Slide 30,30"/>
              <a:extLst>
                <a:ext uri="{FF2B5EF4-FFF2-40B4-BE49-F238E27FC236}">
                  <a16:creationId xmlns:a16="http://schemas.microsoft.com/office/drawing/2014/main" id="{F24F8895-C0DE-430F-90D4-928B8811A51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0324820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hlinkClick r:id="rId80" action="ppaction://hlinksldjump" tooltip="503,31,Slide 31,31"/>
              <a:extLst>
                <a:ext uri="{FF2B5EF4-FFF2-40B4-BE49-F238E27FC236}">
                  <a16:creationId xmlns:a16="http://schemas.microsoft.com/office/drawing/2014/main" id="{99F066D1-779C-42D1-AFE2-1444090B08E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0617807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hlinkClick r:id="rId81" action="ppaction://hlinksldjump" tooltip="493,32,Slide 32,32"/>
              <a:extLst>
                <a:ext uri="{FF2B5EF4-FFF2-40B4-BE49-F238E27FC236}">
                  <a16:creationId xmlns:a16="http://schemas.microsoft.com/office/drawing/2014/main" id="{F7A6CBF6-3E19-4520-B635-ADFFA9194E51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11069544" y="6299200"/>
              <a:ext cx="931956" cy="153888"/>
            </a:xfrm>
            <a:prstGeom prst="rect">
              <a:avLst/>
            </a:prstGeom>
            <a:pattFill prst="pct5">
              <a:fgClr>
                <a:srgbClr val="FFFFFF">
                  <a:alpha val="75000"/>
                </a:srgbClr>
              </a:fgClr>
              <a:bgClr>
                <a:srgbClr val="FFFFFF">
                  <a:alpha val="75000"/>
                </a:srgbClr>
              </a:bgClr>
            </a:pattFill>
            <a:ln>
              <a:noFill/>
            </a:ln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000">
                  <a:solidFill>
                    <a:srgbClr val="BFBFBF">
                      <a:alpha val="75000"/>
                    </a:srgbClr>
                  </a:solidFill>
                  <a:latin typeface="Arial" panose="020B0604020202020204" pitchFamily="34" charset="0"/>
                </a:rPr>
                <a:t>Conclusion</a:t>
              </a:r>
            </a:p>
          </p:txBody>
        </p:sp>
        <p:sp>
          <p:nvSpPr>
            <p:cNvPr id="124" name="Oval 123">
              <a:hlinkClick r:id="rId81" action="ppaction://hlinksldjump" tooltip="493,32,Slide 32,32"/>
              <a:extLst>
                <a:ext uri="{FF2B5EF4-FFF2-40B4-BE49-F238E27FC236}">
                  <a16:creationId xmlns:a16="http://schemas.microsoft.com/office/drawing/2014/main" id="{9990DCF3-C842-433E-928A-665276545CC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1270783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hlinkClick r:id="rId77" action="ppaction://hlinksldjump" tooltip="438,33,Slide 33,33"/>
              <a:extLst>
                <a:ext uri="{FF2B5EF4-FFF2-40B4-BE49-F238E27FC236}">
                  <a16:creationId xmlns:a16="http://schemas.microsoft.com/office/drawing/2014/main" id="{7CA385DC-F8F3-4B2E-A915-8D0DC1AD81F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1503772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hlinkClick r:id="rId78" action="ppaction://hlinksldjump" tooltip="533,34,Slide 34,34"/>
              <a:extLst>
                <a:ext uri="{FF2B5EF4-FFF2-40B4-BE49-F238E27FC236}">
                  <a16:creationId xmlns:a16="http://schemas.microsoft.com/office/drawing/2014/main" id="{61B1392F-9C30-4D96-B56C-D31EE8B0C8F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1736761" y="6578600"/>
              <a:ext cx="63500" cy="63500"/>
            </a:xfrm>
            <a:prstGeom prst="ellipse">
              <a:avLst/>
            </a:prstGeom>
            <a:solidFill>
              <a:srgbClr val="808080">
                <a:alpha val="20000"/>
              </a:srgbClr>
            </a:solidFill>
            <a:ln w="0" cap="sq" cmpd="dbl" algn="ctr">
              <a:solidFill>
                <a:srgbClr val="808080">
                  <a:alpha val="20000"/>
                </a:srgbClr>
              </a:solidFill>
              <a:prstDash val="dot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3334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7134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Which Variables Matter Most? Variable Importance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522B-2965-F447-8053-1A4659E936D3}"/>
              </a:ext>
            </a:extLst>
          </p:cNvPr>
          <p:cNvSpPr txBox="1"/>
          <p:nvPr/>
        </p:nvSpPr>
        <p:spPr>
          <a:xfrm>
            <a:off x="6444343" y="1655110"/>
            <a:ext cx="508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Which variables are most important for the random forest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3B42E-627B-2647-814E-F0DD8E0F1501}"/>
              </a:ext>
            </a:extLst>
          </p:cNvPr>
          <p:cNvSpPr txBox="1"/>
          <p:nvPr/>
        </p:nvSpPr>
        <p:spPr>
          <a:xfrm>
            <a:off x="6444343" y="2399426"/>
            <a:ext cx="50850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way of assessing importance is using </a:t>
            </a:r>
            <a:r>
              <a:rPr lang="en-US" sz="2000" b="1" dirty="0"/>
              <a:t>variable permutation</a:t>
            </a:r>
            <a:r>
              <a:rPr lang="en-US" sz="2000" dirty="0"/>
              <a:t>. This replaces a given variable (sequentially) with random noise (e.g. </a:t>
            </a:r>
            <a:r>
              <a:rPr lang="en-US" sz="2000" dirty="0" err="1"/>
              <a:t>rnorm</a:t>
            </a:r>
            <a:r>
              <a:rPr lang="en-US" sz="2000" dirty="0"/>
              <a:t>(., 0,1)) and re-estimates the model.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389EB-D412-DC44-AA3E-CE18674994B5}"/>
              </a:ext>
            </a:extLst>
          </p:cNvPr>
          <p:cNvSpPr txBox="1"/>
          <p:nvPr/>
        </p:nvSpPr>
        <p:spPr>
          <a:xfrm>
            <a:off x="6466114" y="4030642"/>
            <a:ext cx="5085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Logic: more “important” variables result in worse models when these variables are absent (or are random noise)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0775A-ADB7-6B49-A0FA-B14B4EFE669F}"/>
              </a:ext>
            </a:extLst>
          </p:cNvPr>
          <p:cNvSpPr txBox="1"/>
          <p:nvPr/>
        </p:nvSpPr>
        <p:spPr>
          <a:xfrm>
            <a:off x="6444343" y="5000138"/>
            <a:ext cx="5085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varImpPlot</a:t>
            </a:r>
            <a:r>
              <a:rPr lang="en-US" sz="2000" dirty="0"/>
              <a:t>(</a:t>
            </a:r>
            <a:r>
              <a:rPr lang="en-US" sz="2000" dirty="0" err="1"/>
              <a:t>rf_fit</a:t>
            </a:r>
            <a:r>
              <a:rPr lang="en-US" sz="2000" dirty="0"/>
              <a:t>) plots these importance measures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educ is most important, followed by number of rooms, then dep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61FD6-8714-4E25-BACC-5A775675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0" y="1047173"/>
            <a:ext cx="57245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6A08C-C3FC-4689-A422-07360078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5" y="1290637"/>
            <a:ext cx="8239125" cy="5248275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55442-8F3C-472F-AD8F-79F9F48EEC62}"/>
              </a:ext>
            </a:extLst>
          </p:cNvPr>
          <p:cNvSpPr txBox="1"/>
          <p:nvPr/>
        </p:nvSpPr>
        <p:spPr>
          <a:xfrm>
            <a:off x="8497454" y="1655110"/>
            <a:ext cx="3142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forest explainer is a package that has many useful functions to explain and open up the random forest black box.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plots the average depth of trees in the ensemble that use these variables</a:t>
            </a:r>
          </a:p>
        </p:txBody>
      </p:sp>
    </p:spTree>
    <p:extLst>
      <p:ext uri="{BB962C8B-B14F-4D97-AF65-F5344CB8AC3E}">
        <p14:creationId xmlns:p14="http://schemas.microsoft.com/office/powerpoint/2010/main" val="31880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5D066-A5D1-41AB-A0F7-34EA0AB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6" y="1202737"/>
            <a:ext cx="8267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5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4255" y="76421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randomForestExplainer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532A47-66FA-4621-87A8-A12574F2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5" y="1202737"/>
            <a:ext cx="7258945" cy="5420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77E40D-B568-4785-AFCB-5B1E3EAF5C49}"/>
              </a:ext>
            </a:extLst>
          </p:cNvPr>
          <p:cNvSpPr txBox="1"/>
          <p:nvPr/>
        </p:nvSpPr>
        <p:spPr>
          <a:xfrm>
            <a:off x="7925916" y="1599692"/>
            <a:ext cx="4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can see how the random forest classifies households with different characteristics of average education and number of children</a:t>
            </a:r>
          </a:p>
        </p:txBody>
      </p:sp>
    </p:spTree>
    <p:extLst>
      <p:ext uri="{BB962C8B-B14F-4D97-AF65-F5344CB8AC3E}">
        <p14:creationId xmlns:p14="http://schemas.microsoft.com/office/powerpoint/2010/main" val="37492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03F24-995F-46FD-BB30-82EEC6B0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4" y="1469607"/>
            <a:ext cx="6715925" cy="3277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A2A84-BB23-456C-9D7C-C2C1E38B619D}"/>
              </a:ext>
            </a:extLst>
          </p:cNvPr>
          <p:cNvSpPr txBox="1"/>
          <p:nvPr/>
        </p:nvSpPr>
        <p:spPr>
          <a:xfrm>
            <a:off x="7527638" y="1655110"/>
            <a:ext cx="4112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caret is a great machine learning package that holds many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handles many common machine learning tasks such as cross-validation to select optimal </a:t>
            </a:r>
            <a:r>
              <a:rPr lang="en-US" sz="2000" dirty="0" err="1"/>
              <a:t>paramters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37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240224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Cross-Validating to Select </a:t>
            </a:r>
            <a:r>
              <a:rPr lang="en-US" dirty="0" err="1">
                <a:solidFill>
                  <a:schemeClr val="accent1"/>
                </a:solidFill>
              </a:rPr>
              <a:t>mtry</a:t>
            </a:r>
            <a:r>
              <a:rPr lang="en-US" dirty="0">
                <a:solidFill>
                  <a:schemeClr val="accent1"/>
                </a:solidFill>
              </a:rPr>
              <a:t> in caret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1DD4A-344B-47E1-9511-CB9F035A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0" y="1331904"/>
            <a:ext cx="6496050" cy="477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18880-9C0A-4353-8E6A-CFC51E70C722}"/>
              </a:ext>
            </a:extLst>
          </p:cNvPr>
          <p:cNvSpPr txBox="1"/>
          <p:nvPr/>
        </p:nvSpPr>
        <p:spPr>
          <a:xfrm>
            <a:off x="7527638" y="1655110"/>
            <a:ext cx="4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seems we should set </a:t>
            </a:r>
            <a:r>
              <a:rPr lang="en-US" sz="2000" dirty="0" err="1"/>
              <a:t>mtry</a:t>
            </a:r>
            <a:r>
              <a:rPr lang="en-US" sz="2000" dirty="0"/>
              <a:t> = 6!</a:t>
            </a:r>
          </a:p>
        </p:txBody>
      </p:sp>
    </p:spTree>
    <p:extLst>
      <p:ext uri="{BB962C8B-B14F-4D97-AF65-F5344CB8AC3E}">
        <p14:creationId xmlns:p14="http://schemas.microsoft.com/office/powerpoint/2010/main" val="41601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Random Forest Lab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CEF34-8051-46DA-9757-8708379B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9" y="1126316"/>
            <a:ext cx="84296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Regression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5461861" cy="4762833"/>
          </a:xfrm>
        </p:spPr>
        <p:txBody>
          <a:bodyPr numCol="1">
            <a:normAutofit/>
          </a:bodyPr>
          <a:lstStyle/>
          <a:p>
            <a:r>
              <a:rPr lang="en-US" b="1" dirty="0"/>
              <a:t>Tree based methods </a:t>
            </a:r>
            <a:r>
              <a:rPr lang="en-US" b="1" i="1" dirty="0"/>
              <a:t>stratify </a:t>
            </a:r>
            <a:r>
              <a:rPr lang="en-US" b="1" dirty="0"/>
              <a:t>or </a:t>
            </a:r>
            <a:r>
              <a:rPr lang="en-US" b="1" i="1" dirty="0"/>
              <a:t>segment </a:t>
            </a:r>
            <a:r>
              <a:rPr lang="en-US" b="1" dirty="0"/>
              <a:t>the predictor space into different regions</a:t>
            </a:r>
          </a:p>
          <a:p>
            <a:r>
              <a:rPr lang="en-US" dirty="0"/>
              <a:t>Regions are stratified via simple rules</a:t>
            </a:r>
          </a:p>
          <a:p>
            <a:r>
              <a:rPr lang="en-US" dirty="0"/>
              <a:t>The splitting rules can be summarized into a tree that is very intuitive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Pros and Cons of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14130"/>
            <a:ext cx="4361481" cy="476283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Can be displayed graphically!</a:t>
            </a:r>
          </a:p>
          <a:p>
            <a:r>
              <a:rPr lang="en-US" dirty="0"/>
              <a:t>Bagging, boosting, and random forests very powerful (combining trees)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0867041-CB18-464B-BB5C-460AADFD51F5}"/>
              </a:ext>
            </a:extLst>
          </p:cNvPr>
          <p:cNvSpPr txBox="1">
            <a:spLocks/>
          </p:cNvSpPr>
          <p:nvPr/>
        </p:nvSpPr>
        <p:spPr>
          <a:xfrm>
            <a:off x="5880315" y="1415331"/>
            <a:ext cx="4361481" cy="47628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Slow with large datasets</a:t>
            </a:r>
          </a:p>
          <a:p>
            <a:r>
              <a:rPr lang="en-US" dirty="0"/>
              <a:t>Not easy to use “out of the box”</a:t>
            </a:r>
          </a:p>
          <a:p>
            <a:r>
              <a:rPr lang="en-US" dirty="0"/>
              <a:t>Choice of split can be unstable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Decision/Regression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</p:spPr>
            <p:txBody>
              <a:bodyPr numCol="1">
                <a:normAutofit/>
              </a:bodyPr>
              <a:lstStyle/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Decision trees can be applied to both regression problems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classification problems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2,…,}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Aft>
                    <a:spcPts val="1000"/>
                  </a:spcAft>
                </a:pPr>
                <a:r>
                  <a:rPr lang="en-US" dirty="0"/>
                  <a:t>We’ll consider both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130"/>
                <a:ext cx="5461861" cy="4762833"/>
              </a:xfrm>
              <a:blipFill>
                <a:blip r:embed="rId2"/>
                <a:stretch>
                  <a:fillRect l="-2011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F7602-32A4-431C-BA26-03C27CBAA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16" y="1118046"/>
            <a:ext cx="4461484" cy="41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3725" y="136525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2625100-31CF-42FE-A77D-EAD7EB77F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84" y="951071"/>
            <a:ext cx="7564582" cy="55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82728" y="0"/>
            <a:ext cx="10343576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Baseball salary data: how to partition/stratify?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5D450E-A696-4052-8941-43C0144F3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27" y="963634"/>
            <a:ext cx="7849253" cy="5575278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CB100-BC3B-4AAC-95A4-39F96FBD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27" y="1116034"/>
            <a:ext cx="7849253" cy="55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48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Background and Literature Revie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8432</TotalTime>
  <Words>1485</Words>
  <Application>Microsoft Office PowerPoint</Application>
  <PresentationFormat>Widescreen</PresentationFormat>
  <Paragraphs>220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</vt:lpstr>
      <vt:lpstr>6. Regression Trees and Random Forests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Model: Many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251</cp:revision>
  <cp:lastPrinted>2019-07-22T15:55:49Z</cp:lastPrinted>
  <dcterms:created xsi:type="dcterms:W3CDTF">2017-12-17T16:55:41Z</dcterms:created>
  <dcterms:modified xsi:type="dcterms:W3CDTF">2022-04-15T04:24:15Z</dcterms:modified>
</cp:coreProperties>
</file>